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130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213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8218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107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469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622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802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61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445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226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429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45697-B4B3-4447-9423-8A27831A10BC}" type="datetimeFigureOut">
              <a:rPr lang="tr-TR" smtClean="0"/>
              <a:t>24.09.2025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28BBC-654B-4EB7-94D2-07A0EEFB354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619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Medya Okuryazarlığı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Ahmet Galip YÜCEL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2299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Eğitimle İlişkisi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/>
              <a:t>Araştırma ve Akademik Başarı ile </a:t>
            </a:r>
            <a:r>
              <a:rPr lang="tr-TR" b="1" dirty="0" smtClean="0"/>
              <a:t>İlişkisi</a:t>
            </a:r>
          </a:p>
          <a:p>
            <a:r>
              <a:rPr lang="tr-TR" dirty="0" smtClean="0"/>
              <a:t>Bilgiye </a:t>
            </a:r>
            <a:r>
              <a:rPr lang="tr-TR" dirty="0"/>
              <a:t>erişim ve kullanma becerisi gelişmiş öğrenciler, akademik çalışmalarda daha başarılıdır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Eleştirel </a:t>
            </a:r>
            <a:r>
              <a:rPr lang="tr-TR" dirty="0"/>
              <a:t>okuma ve yazma becerilerinin gelişmesine katkı sağlar</a:t>
            </a:r>
            <a:r>
              <a:rPr lang="tr-TR" dirty="0" smtClean="0"/>
              <a:t>.</a:t>
            </a:r>
          </a:p>
          <a:p>
            <a:r>
              <a:rPr lang="tr-TR" b="1" dirty="0" smtClean="0"/>
              <a:t>Toplumsal Boyutu</a:t>
            </a:r>
          </a:p>
          <a:p>
            <a:r>
              <a:rPr lang="tr-TR" dirty="0" smtClean="0"/>
              <a:t>Bilgi </a:t>
            </a:r>
            <a:r>
              <a:rPr lang="tr-TR" dirty="0"/>
              <a:t>okuryazarı bireyler, bilinçli yurttaşlık yapabilir; yanlış bilgiye, dezenformasyona ve manipülasyona karşı dirençlidir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Demokratik </a:t>
            </a:r>
            <a:r>
              <a:rPr lang="tr-TR" dirty="0"/>
              <a:t>toplumlarda bilinçli karar verme süreçlerine katkı sunar</a:t>
            </a:r>
            <a:r>
              <a:rPr lang="tr-TR" dirty="0" smtClean="0"/>
              <a:t>.</a:t>
            </a:r>
          </a:p>
          <a:p>
            <a:r>
              <a:rPr lang="tr-TR" b="1" dirty="0"/>
              <a:t>21. Yüzyıl Eğitimi ile </a:t>
            </a:r>
            <a:r>
              <a:rPr lang="tr-TR" b="1" dirty="0" smtClean="0"/>
              <a:t>İlişkisi</a:t>
            </a:r>
          </a:p>
          <a:p>
            <a:r>
              <a:rPr lang="tr-TR" dirty="0" smtClean="0"/>
              <a:t>Bilgi </a:t>
            </a:r>
            <a:r>
              <a:rPr lang="tr-TR" dirty="0"/>
              <a:t>ekonomisinde bireylerin rekabet gücünü artırır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Öğrencilerin </a:t>
            </a:r>
            <a:r>
              <a:rPr lang="tr-TR" dirty="0"/>
              <a:t>hem akademik hem de mesleki yaşamlarında başarıya ulaşmalarını sağlar.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8327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 smtClean="0"/>
              <a:t>Sonuç olarak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Bilgi okuryazarlığı, günümüz eğitiminde bilginin sadece tüketicisi değil, aynı zamanda üreticisi olabilen bireyler yetiştirmek için kritik bir beceridir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Eğitimin </a:t>
            </a:r>
            <a:r>
              <a:rPr lang="tr-TR" dirty="0"/>
              <a:t>amacı sadece bilgi aktarmak değil, öğrencilerin bilgiyi sorgulayan, analiz eden, kullanan ve yeniden üreten bireyler olmasını sağlamaktır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Bu </a:t>
            </a:r>
            <a:r>
              <a:rPr lang="tr-TR" dirty="0"/>
              <a:t>nedenle bilgi okuryazarlığı, eleştirel düşünme, medya okuryazarlığı ve dijital okuryazarlıkla birlikte eğitimin merkezinde yer almalıdır.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7519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Bileşenleri: Somut Örnek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b="1" dirty="0" smtClean="0"/>
              <a:t>1. Bilgi </a:t>
            </a:r>
            <a:r>
              <a:rPr lang="tr-TR" b="1" dirty="0"/>
              <a:t>İhtiyacını </a:t>
            </a:r>
            <a:r>
              <a:rPr lang="tr-TR" b="1" dirty="0" smtClean="0"/>
              <a:t>Belirleme</a:t>
            </a:r>
          </a:p>
          <a:p>
            <a:r>
              <a:rPr lang="tr-TR" dirty="0" smtClean="0"/>
              <a:t>Öğrenci</a:t>
            </a:r>
            <a:r>
              <a:rPr lang="tr-TR" dirty="0"/>
              <a:t>: “Çevre kirliliğinin insan sağlığı üzerindeki etkilerini araştırmak istiyorum</a:t>
            </a:r>
            <a:r>
              <a:rPr lang="tr-TR" dirty="0" smtClean="0"/>
              <a:t>.” Bu </a:t>
            </a:r>
            <a:r>
              <a:rPr lang="tr-TR" dirty="0"/>
              <a:t>aşamada öğrenci, araştırmanın amacını ve hangi sorulara cevap arayacağını netleştirir: “Hangi kirlilik türleri daha tehlikeli?”, “Hangi yaş grupları daha fazla etkileniyor</a:t>
            </a:r>
            <a:r>
              <a:rPr lang="tr-TR" dirty="0" smtClean="0"/>
              <a:t>?” </a:t>
            </a:r>
          </a:p>
          <a:p>
            <a:r>
              <a:rPr lang="tr-TR" b="1" dirty="0" smtClean="0"/>
              <a:t>2. Bilgiye Erişim</a:t>
            </a:r>
          </a:p>
          <a:p>
            <a:r>
              <a:rPr lang="tr-TR" dirty="0" smtClean="0"/>
              <a:t>Öğrenci</a:t>
            </a:r>
            <a:r>
              <a:rPr lang="tr-TR" dirty="0"/>
              <a:t>, kütüphanedeki kitapları, akademik veri tabanlarını (</a:t>
            </a:r>
            <a:r>
              <a:rPr lang="tr-TR" dirty="0" err="1"/>
              <a:t>Scopus</a:t>
            </a:r>
            <a:r>
              <a:rPr lang="tr-TR" dirty="0"/>
              <a:t>, Web of </a:t>
            </a:r>
            <a:r>
              <a:rPr lang="tr-TR" dirty="0" err="1"/>
              <a:t>Science</a:t>
            </a:r>
            <a:r>
              <a:rPr lang="tr-TR" dirty="0"/>
              <a:t>), devlet istatistiklerini ve güvenilir internet kaynaklarını tarar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Örneğin</a:t>
            </a:r>
            <a:r>
              <a:rPr lang="tr-TR" dirty="0"/>
              <a:t>: “</a:t>
            </a:r>
            <a:r>
              <a:rPr lang="tr-TR" dirty="0" err="1"/>
              <a:t>PubMed’de</a:t>
            </a:r>
            <a:r>
              <a:rPr lang="tr-TR" dirty="0"/>
              <a:t> ‘</a:t>
            </a:r>
            <a:r>
              <a:rPr lang="tr-TR" dirty="0" err="1"/>
              <a:t>air</a:t>
            </a:r>
            <a:r>
              <a:rPr lang="tr-TR" dirty="0"/>
              <a:t> </a:t>
            </a:r>
            <a:r>
              <a:rPr lang="tr-TR" dirty="0" err="1"/>
              <a:t>pollution</a:t>
            </a:r>
            <a:r>
              <a:rPr lang="tr-TR" dirty="0"/>
              <a:t> </a:t>
            </a:r>
            <a:r>
              <a:rPr lang="tr-TR" dirty="0" err="1"/>
              <a:t>health</a:t>
            </a:r>
            <a:r>
              <a:rPr lang="tr-TR" dirty="0"/>
              <a:t> </a:t>
            </a:r>
            <a:r>
              <a:rPr lang="tr-TR" dirty="0" err="1"/>
              <a:t>effects</a:t>
            </a:r>
            <a:r>
              <a:rPr lang="tr-TR" dirty="0"/>
              <a:t>’ anahtar kelimesiyle arama yapmak.”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28071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Bileşenleri: Somut Örnek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b="1" dirty="0" smtClean="0"/>
              <a:t>3. Bilgiyi Değerlendirme</a:t>
            </a:r>
          </a:p>
          <a:p>
            <a:r>
              <a:rPr lang="tr-TR" dirty="0" smtClean="0"/>
              <a:t>Bulunan </a:t>
            </a:r>
            <a:r>
              <a:rPr lang="tr-TR" dirty="0"/>
              <a:t>kaynakların güvenilirliğini sorgular</a:t>
            </a:r>
            <a:r>
              <a:rPr lang="tr-TR" dirty="0" smtClean="0"/>
              <a:t>: Kaynak </a:t>
            </a:r>
            <a:r>
              <a:rPr lang="tr-TR" dirty="0"/>
              <a:t>akademik makale </a:t>
            </a:r>
            <a:r>
              <a:rPr lang="tr-TR" dirty="0" smtClean="0"/>
              <a:t>mi? Tarih </a:t>
            </a:r>
            <a:r>
              <a:rPr lang="tr-TR" dirty="0"/>
              <a:t>güncel mi</a:t>
            </a:r>
            <a:r>
              <a:rPr lang="tr-TR" dirty="0" smtClean="0"/>
              <a:t>? Yazarın </a:t>
            </a:r>
            <a:r>
              <a:rPr lang="tr-TR" dirty="0"/>
              <a:t>uzmanlığı var mı</a:t>
            </a:r>
            <a:r>
              <a:rPr lang="tr-TR" dirty="0" smtClean="0"/>
              <a:t>?</a:t>
            </a:r>
          </a:p>
          <a:p>
            <a:r>
              <a:rPr lang="tr-TR" dirty="0" smtClean="0"/>
              <a:t>Örneğin</a:t>
            </a:r>
            <a:r>
              <a:rPr lang="tr-TR" dirty="0"/>
              <a:t>, 2005 tarihli bir internet </a:t>
            </a:r>
            <a:r>
              <a:rPr lang="tr-TR" dirty="0" err="1"/>
              <a:t>blogu</a:t>
            </a:r>
            <a:r>
              <a:rPr lang="tr-TR" dirty="0"/>
              <a:t> yerine, 2022 tarihli, hakemli dergide yayınlanmış bir makale seçilir</a:t>
            </a:r>
            <a:r>
              <a:rPr lang="tr-TR" dirty="0" smtClean="0"/>
              <a:t>.</a:t>
            </a:r>
          </a:p>
          <a:p>
            <a:r>
              <a:rPr lang="tr-TR" b="1" dirty="0" smtClean="0"/>
              <a:t>4. Bilgiyi Kullanma</a:t>
            </a:r>
          </a:p>
          <a:p>
            <a:r>
              <a:rPr lang="tr-TR" dirty="0" smtClean="0"/>
              <a:t>Seçilen </a:t>
            </a:r>
            <a:r>
              <a:rPr lang="tr-TR" dirty="0"/>
              <a:t>bilgiyi ödevin amacına uygun şekilde özetler, tablolar veya grafikler hazırlar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Örneğin</a:t>
            </a:r>
            <a:r>
              <a:rPr lang="tr-TR" dirty="0"/>
              <a:t>: Farklı şehirlerdeki hava kirliliği oranlarını ve sağlık etkilerini karşılaştıran bir tablo oluşturur.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24354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Bileşenleri: Somut Örnek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b="1" dirty="0" smtClean="0"/>
              <a:t>5. Bilgiyi </a:t>
            </a:r>
            <a:r>
              <a:rPr lang="tr-TR" b="1" dirty="0"/>
              <a:t>Etik ve Yasal Çerçevede </a:t>
            </a:r>
            <a:r>
              <a:rPr lang="tr-TR" b="1" dirty="0" smtClean="0"/>
              <a:t>Kullanma</a:t>
            </a:r>
          </a:p>
          <a:p>
            <a:r>
              <a:rPr lang="tr-TR" dirty="0" smtClean="0"/>
              <a:t>Kullandığı </a:t>
            </a:r>
            <a:r>
              <a:rPr lang="tr-TR" dirty="0"/>
              <a:t>tüm makale ve verileri doğru şekilde kaynak gösterir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Alıntı </a:t>
            </a:r>
            <a:r>
              <a:rPr lang="tr-TR" dirty="0"/>
              <a:t>yaparken intihalden kaçınır ve bilgiler üzerinde kendi yorumunu katar</a:t>
            </a:r>
            <a:r>
              <a:rPr lang="tr-TR" dirty="0" smtClean="0"/>
              <a:t>.</a:t>
            </a:r>
          </a:p>
          <a:p>
            <a:r>
              <a:rPr lang="tr-TR" b="1" dirty="0" smtClean="0"/>
              <a:t>6. Yeni </a:t>
            </a:r>
            <a:r>
              <a:rPr lang="tr-TR" b="1" dirty="0"/>
              <a:t>Bilgi </a:t>
            </a:r>
            <a:r>
              <a:rPr lang="tr-TR" b="1" dirty="0" smtClean="0"/>
              <a:t>Üretme</a:t>
            </a:r>
          </a:p>
          <a:p>
            <a:r>
              <a:rPr lang="tr-TR" dirty="0" smtClean="0"/>
              <a:t>Araştırmayı </a:t>
            </a:r>
            <a:r>
              <a:rPr lang="tr-TR" dirty="0"/>
              <a:t>tamamladıktan sonra, öğrenci çevre kirliliğini azaltmaya yönelik öneriler geliştirir veya kendi analizi ile bölgesel bir rapor hazırlar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Örneğin</a:t>
            </a:r>
            <a:r>
              <a:rPr lang="tr-TR" dirty="0"/>
              <a:t>: “Şehrimizde hava kirliliğini azaltmak için toplu taşıma kullanımını artıracak kampanya önerileri.”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550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Bilgi Okuryazarlığı Nedir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Bilgi okuryazarlığı</a:t>
            </a:r>
            <a:r>
              <a:rPr lang="tr-TR" dirty="0"/>
              <a:t>, bireyin bilgiye erişme, değerlendirme, kullanma ve üretme süreçlerinde bilinçli, eleştirel ve etkili bir şekilde hareket edebilme yeterliğidir. </a:t>
            </a:r>
            <a:endParaRPr lang="tr-TR" dirty="0" smtClean="0"/>
          </a:p>
          <a:p>
            <a:r>
              <a:rPr lang="tr-TR" dirty="0" smtClean="0"/>
              <a:t>Günümüz </a:t>
            </a:r>
            <a:r>
              <a:rPr lang="tr-TR" dirty="0"/>
              <a:t>bilgi toplumunda, sadece bilgiye ulaşmak değil; ulaşılan bilginin güvenilirliğini sorgulamak, bilgiyi etik kurallar çerçevesinde kullanmak ve yeni bilgi üretmek temel bir beceri haline gelmiştir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Kısaca</a:t>
            </a:r>
            <a:r>
              <a:rPr lang="tr-TR" dirty="0"/>
              <a:t>: Bilgi okuryazarlığı, bireyin doğru bilgiyi doğru yerde, doğru yöntemle bulma ve anlamlandırma kapasitesidir.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593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479"/>
          </a:xfrm>
        </p:spPr>
        <p:txBody>
          <a:bodyPr>
            <a:normAutofit/>
          </a:bodyPr>
          <a:lstStyle/>
          <a:p>
            <a:r>
              <a:rPr lang="tr-TR" dirty="0"/>
              <a:t>Bilgi okuryazarlığı çok boyutlu bir yeterlilik olarak kabul edilir. Temel bileşenler şunlardır</a:t>
            </a:r>
            <a:r>
              <a:rPr lang="tr-TR" dirty="0" smtClean="0"/>
              <a:t>:</a:t>
            </a:r>
          </a:p>
          <a:p>
            <a:r>
              <a:rPr lang="tr-TR" b="1" dirty="0" smtClean="0"/>
              <a:t>1. Bilgi </a:t>
            </a:r>
            <a:r>
              <a:rPr lang="tr-TR" b="1" dirty="0"/>
              <a:t>İhtiyacını </a:t>
            </a:r>
            <a:r>
              <a:rPr lang="tr-TR" b="1" dirty="0" smtClean="0"/>
              <a:t>Belirleme</a:t>
            </a:r>
          </a:p>
          <a:p>
            <a:r>
              <a:rPr lang="tr-TR" dirty="0" smtClean="0"/>
              <a:t>Ne </a:t>
            </a:r>
            <a:r>
              <a:rPr lang="tr-TR" dirty="0"/>
              <a:t>tür bilgiye ihtiyaç duyulduğunu fark </a:t>
            </a:r>
            <a:r>
              <a:rPr lang="tr-TR" dirty="0" smtClean="0"/>
              <a:t>etme</a:t>
            </a:r>
          </a:p>
          <a:p>
            <a:r>
              <a:rPr lang="tr-TR" dirty="0" smtClean="0"/>
              <a:t>Problemi </a:t>
            </a:r>
            <a:r>
              <a:rPr lang="tr-TR" dirty="0"/>
              <a:t>veya araştırma konusunu açık ve net şekilde </a:t>
            </a:r>
            <a:r>
              <a:rPr lang="tr-TR" dirty="0" smtClean="0"/>
              <a:t>tanımlama</a:t>
            </a:r>
          </a:p>
          <a:p>
            <a:r>
              <a:rPr lang="tr-TR" b="1" dirty="0" smtClean="0"/>
              <a:t>2. Bilgiye Erişim</a:t>
            </a:r>
          </a:p>
          <a:p>
            <a:r>
              <a:rPr lang="tr-TR" dirty="0" smtClean="0"/>
              <a:t>Farklı </a:t>
            </a:r>
            <a:r>
              <a:rPr lang="tr-TR" dirty="0"/>
              <a:t>kaynaklardan (kütüphane, veri tabanı, internet, arşiv, uzman kişiler vb.) bilgi </a:t>
            </a:r>
            <a:r>
              <a:rPr lang="tr-TR" dirty="0" smtClean="0"/>
              <a:t>arama. </a:t>
            </a:r>
          </a:p>
          <a:p>
            <a:r>
              <a:rPr lang="tr-TR" dirty="0" smtClean="0"/>
              <a:t>Etkili </a:t>
            </a:r>
            <a:r>
              <a:rPr lang="tr-TR" dirty="0"/>
              <a:t>anahtar kelimeler ve stratejiler geliştirme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2630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Bilgi okuryazarlığı çok boyutlu bir yeterlilik olarak kabul edilir. Temel bileşenler şunlardır</a:t>
            </a:r>
            <a:r>
              <a:rPr lang="tr-TR" dirty="0" smtClean="0"/>
              <a:t>:</a:t>
            </a:r>
          </a:p>
          <a:p>
            <a:r>
              <a:rPr lang="tr-TR" b="1" dirty="0" smtClean="0"/>
              <a:t>3. Bilgiyi Değerlendirme</a:t>
            </a:r>
          </a:p>
          <a:p>
            <a:r>
              <a:rPr lang="tr-TR" dirty="0" smtClean="0"/>
              <a:t>Bilginin </a:t>
            </a:r>
            <a:r>
              <a:rPr lang="tr-TR" dirty="0"/>
              <a:t>güvenilirliğini, doğruluğunu, güncelliğini, tarafsızlığını </a:t>
            </a:r>
            <a:r>
              <a:rPr lang="tr-TR" dirty="0" smtClean="0"/>
              <a:t>sorgulama</a:t>
            </a:r>
          </a:p>
          <a:p>
            <a:r>
              <a:rPr lang="tr-TR" dirty="0" smtClean="0"/>
              <a:t>Kaynağın </a:t>
            </a:r>
            <a:r>
              <a:rPr lang="tr-TR" dirty="0"/>
              <a:t>otoritesini ve geçerliliğini analiz </a:t>
            </a:r>
            <a:r>
              <a:rPr lang="tr-TR" dirty="0" smtClean="0"/>
              <a:t>etme</a:t>
            </a:r>
          </a:p>
          <a:p>
            <a:r>
              <a:rPr lang="tr-TR" b="1" dirty="0" smtClean="0"/>
              <a:t>4. Bilgiyi Kullanma</a:t>
            </a:r>
          </a:p>
          <a:p>
            <a:r>
              <a:rPr lang="tr-TR" dirty="0" smtClean="0"/>
              <a:t>Amaca </a:t>
            </a:r>
            <a:r>
              <a:rPr lang="tr-TR" dirty="0"/>
              <a:t>uygun bilgiyi seçme, düzenleme ve yeniden </a:t>
            </a:r>
            <a:r>
              <a:rPr lang="tr-TR" dirty="0" smtClean="0"/>
              <a:t>yapılandırma</a:t>
            </a:r>
          </a:p>
          <a:p>
            <a:r>
              <a:rPr lang="tr-TR" dirty="0" smtClean="0"/>
              <a:t>Bilgiyi </a:t>
            </a:r>
            <a:r>
              <a:rPr lang="tr-TR" dirty="0"/>
              <a:t>problem çözme, karar verme veya öğrenme amacıyla kullanma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8926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Bileşenleri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Bilgi okuryazarlığı çok boyutlu bir yeterlilik olarak kabul edilir. Temel bileşenler şunlardır:</a:t>
            </a:r>
          </a:p>
          <a:p>
            <a:r>
              <a:rPr lang="tr-TR" b="1" dirty="0" smtClean="0"/>
              <a:t>5. Bilgiyi </a:t>
            </a:r>
            <a:r>
              <a:rPr lang="tr-TR" b="1" dirty="0"/>
              <a:t>Etik ve Yasal Çerçevede </a:t>
            </a:r>
            <a:r>
              <a:rPr lang="tr-TR" b="1" dirty="0" smtClean="0"/>
              <a:t>Kullanma</a:t>
            </a:r>
          </a:p>
          <a:p>
            <a:r>
              <a:rPr lang="tr-TR" dirty="0" smtClean="0"/>
              <a:t>Telif </a:t>
            </a:r>
            <a:r>
              <a:rPr lang="tr-TR" dirty="0"/>
              <a:t>haklarına saygı </a:t>
            </a:r>
            <a:r>
              <a:rPr lang="tr-TR" dirty="0" smtClean="0"/>
              <a:t>gösterme</a:t>
            </a:r>
          </a:p>
          <a:p>
            <a:r>
              <a:rPr lang="tr-TR" dirty="0" smtClean="0"/>
              <a:t>Kaynakları </a:t>
            </a:r>
            <a:r>
              <a:rPr lang="tr-TR" dirty="0"/>
              <a:t>doğru şekilde atıf </a:t>
            </a:r>
            <a:r>
              <a:rPr lang="tr-TR" dirty="0" smtClean="0"/>
              <a:t>yapma</a:t>
            </a:r>
          </a:p>
          <a:p>
            <a:r>
              <a:rPr lang="tr-TR" dirty="0" smtClean="0"/>
              <a:t>Bilgiye </a:t>
            </a:r>
            <a:r>
              <a:rPr lang="tr-TR" dirty="0"/>
              <a:t>erişim ve kullanımda etik ilkeleri </a:t>
            </a:r>
            <a:r>
              <a:rPr lang="tr-TR" dirty="0" smtClean="0"/>
              <a:t>gözetme</a:t>
            </a:r>
          </a:p>
          <a:p>
            <a:r>
              <a:rPr lang="tr-TR" b="1" dirty="0" smtClean="0"/>
              <a:t>6. Yeni </a:t>
            </a:r>
            <a:r>
              <a:rPr lang="tr-TR" b="1" dirty="0"/>
              <a:t>Bilgi </a:t>
            </a:r>
            <a:r>
              <a:rPr lang="tr-TR" b="1" dirty="0" smtClean="0"/>
              <a:t>Üretme</a:t>
            </a:r>
          </a:p>
          <a:p>
            <a:r>
              <a:rPr lang="tr-TR" dirty="0" smtClean="0"/>
              <a:t>Var </a:t>
            </a:r>
            <a:r>
              <a:rPr lang="tr-TR" dirty="0"/>
              <a:t>olan bilgiyi sentezleyerek yeni bilgi ortaya </a:t>
            </a:r>
            <a:r>
              <a:rPr lang="tr-TR" dirty="0" smtClean="0"/>
              <a:t>koyma</a:t>
            </a:r>
          </a:p>
          <a:p>
            <a:r>
              <a:rPr lang="tr-TR" dirty="0" smtClean="0"/>
              <a:t>Araştırma </a:t>
            </a:r>
            <a:r>
              <a:rPr lang="tr-TR" dirty="0"/>
              <a:t>yapma ve yenilikçi çözümler geliştirme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55110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Okuryazarının Özellikleri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Meraklı ve sorgulayıcıdır. </a:t>
            </a:r>
            <a:r>
              <a:rPr lang="tr-TR" dirty="0" smtClean="0"/>
              <a:t>Bilgiye </a:t>
            </a:r>
            <a:r>
              <a:rPr lang="tr-TR" dirty="0"/>
              <a:t>pasif değil, aktif bir şekilde yaklaşır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Eleştirel </a:t>
            </a:r>
            <a:r>
              <a:rPr lang="tr-TR" dirty="0"/>
              <a:t>düşünür. Bilgiyi doğrulama, karşılaştırma ve farklı bakış açılarını dikkate alma becerisine sahiptir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Kaynak </a:t>
            </a:r>
            <a:r>
              <a:rPr lang="tr-TR" dirty="0"/>
              <a:t>çeşitliliğini kullanır. Tek bir kaynağa bağlı kalmaz; kitap, makale, internet, uzman görüşü gibi farklı yolları dener</a:t>
            </a:r>
            <a:r>
              <a:rPr lang="tr-TR" dirty="0" smtClean="0"/>
              <a:t>.</a:t>
            </a:r>
          </a:p>
          <a:p>
            <a:r>
              <a:rPr lang="tr-TR" dirty="0" smtClean="0"/>
              <a:t>Bilgiye </a:t>
            </a:r>
            <a:r>
              <a:rPr lang="tr-TR" dirty="0"/>
              <a:t>karşı etik bir duruş sergiler. Doğru atıf yapar, intihalden kaçınır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Teknolojik </a:t>
            </a:r>
            <a:r>
              <a:rPr lang="tr-TR" dirty="0"/>
              <a:t>araçları etkin kullanır. Veri tabanları, dijital kütüphaneler, arama motorları konusunda yetkindir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Öğrenmeyi </a:t>
            </a:r>
            <a:r>
              <a:rPr lang="tr-TR" dirty="0"/>
              <a:t>öğrenmiştir. Kendi öğrenme sürecini yönetebilir.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2788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 ile İlişkili Beceriler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Eleştirel Düşünme → Bilginin doğruluğunu </a:t>
            </a:r>
            <a:r>
              <a:rPr lang="tr-TR" dirty="0" smtClean="0"/>
              <a:t>sorgulama</a:t>
            </a:r>
          </a:p>
          <a:p>
            <a:endParaRPr lang="tr-TR" dirty="0"/>
          </a:p>
          <a:p>
            <a:r>
              <a:rPr lang="tr-TR" dirty="0" smtClean="0"/>
              <a:t>Problem </a:t>
            </a:r>
            <a:r>
              <a:rPr lang="tr-TR" dirty="0"/>
              <a:t>Çözme → Bilgiyi kullanarak alternatif çözümler </a:t>
            </a:r>
            <a:r>
              <a:rPr lang="tr-TR" dirty="0" smtClean="0"/>
              <a:t>üretme</a:t>
            </a:r>
          </a:p>
          <a:p>
            <a:endParaRPr lang="tr-TR" dirty="0"/>
          </a:p>
          <a:p>
            <a:r>
              <a:rPr lang="tr-TR" dirty="0" smtClean="0"/>
              <a:t>Karar </a:t>
            </a:r>
            <a:r>
              <a:rPr lang="tr-TR" dirty="0"/>
              <a:t>Verme → Doğru bilgiyi seçip doğru zamanda </a:t>
            </a:r>
            <a:r>
              <a:rPr lang="tr-TR" dirty="0" smtClean="0"/>
              <a:t>uygulama</a:t>
            </a:r>
          </a:p>
          <a:p>
            <a:endParaRPr lang="tr-TR" dirty="0"/>
          </a:p>
          <a:p>
            <a:r>
              <a:rPr lang="tr-TR" dirty="0" smtClean="0"/>
              <a:t>Dijital </a:t>
            </a:r>
            <a:r>
              <a:rPr lang="tr-TR" dirty="0"/>
              <a:t>Okuryazarlık → Teknoloji tabanlı kaynakları etkili kullanma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915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 ile İlişkili Beceriler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dirty="0"/>
              <a:t>Medya Okuryazarlığı → Medya içeriklerini eleştirel </a:t>
            </a:r>
            <a:r>
              <a:rPr lang="tr-TR" dirty="0" smtClean="0"/>
              <a:t>değerlendirme</a:t>
            </a:r>
          </a:p>
          <a:p>
            <a:endParaRPr lang="tr-TR" dirty="0"/>
          </a:p>
          <a:p>
            <a:r>
              <a:rPr lang="tr-TR" dirty="0" smtClean="0"/>
              <a:t>Etik </a:t>
            </a:r>
            <a:r>
              <a:rPr lang="tr-TR" dirty="0"/>
              <a:t>Düşünme → Bilgiyi etik ve yasal çerçevede </a:t>
            </a:r>
            <a:r>
              <a:rPr lang="tr-TR" dirty="0" smtClean="0"/>
              <a:t>kullanma</a:t>
            </a:r>
          </a:p>
          <a:p>
            <a:endParaRPr lang="tr-TR" dirty="0"/>
          </a:p>
          <a:p>
            <a:r>
              <a:rPr lang="tr-TR" dirty="0" smtClean="0"/>
              <a:t>İletişim </a:t>
            </a:r>
            <a:r>
              <a:rPr lang="tr-TR" dirty="0"/>
              <a:t>Becerileri → Edinilen bilgiyi etkili biçimde sunma, </a:t>
            </a:r>
            <a:r>
              <a:rPr lang="tr-TR" dirty="0" smtClean="0"/>
              <a:t>paylaşma</a:t>
            </a:r>
          </a:p>
          <a:p>
            <a:endParaRPr lang="tr-TR" dirty="0"/>
          </a:p>
          <a:p>
            <a:r>
              <a:rPr lang="tr-TR" dirty="0" smtClean="0"/>
              <a:t>Yaşam </a:t>
            </a:r>
            <a:r>
              <a:rPr lang="tr-TR" dirty="0"/>
              <a:t>Boyu Öğrenme → Yeni bilgiye ulaşma ve kendini sürekli geliştirme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14952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📌 </a:t>
            </a:r>
            <a:r>
              <a:rPr lang="tr-TR" dirty="0"/>
              <a:t>Bilgi Okuryazarlığının Eğitimle İlişkisi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8732"/>
          </a:xfrm>
        </p:spPr>
        <p:txBody>
          <a:bodyPr>
            <a:normAutofit/>
          </a:bodyPr>
          <a:lstStyle/>
          <a:p>
            <a:r>
              <a:rPr lang="tr-TR" b="1" dirty="0"/>
              <a:t>Öğrenme Süreçleriyle </a:t>
            </a:r>
            <a:r>
              <a:rPr lang="tr-TR" b="1" dirty="0" smtClean="0"/>
              <a:t>İlişkisi</a:t>
            </a:r>
          </a:p>
          <a:p>
            <a:r>
              <a:rPr lang="tr-TR" dirty="0" smtClean="0"/>
              <a:t>Öğrencilerin </a:t>
            </a:r>
            <a:r>
              <a:rPr lang="tr-TR" dirty="0"/>
              <a:t>kendi öğrenme süreçlerini yönetmelerine katkı sağlar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Ezberci </a:t>
            </a:r>
            <a:r>
              <a:rPr lang="tr-TR" dirty="0"/>
              <a:t>yaklaşım yerine araştırma, sorgulama ve anlamlandırmaya dayalı öğrenmeyi destekler</a:t>
            </a:r>
            <a:r>
              <a:rPr lang="tr-TR" dirty="0" smtClean="0"/>
              <a:t>.</a:t>
            </a:r>
          </a:p>
          <a:p>
            <a:r>
              <a:rPr lang="tr-TR" b="1" dirty="0" smtClean="0"/>
              <a:t>Müfredatla İlişkisi</a:t>
            </a:r>
          </a:p>
          <a:p>
            <a:r>
              <a:rPr lang="tr-TR" dirty="0" smtClean="0"/>
              <a:t>Bilgi </a:t>
            </a:r>
            <a:r>
              <a:rPr lang="tr-TR" dirty="0"/>
              <a:t>okuryazarlığı, disiplinler arası bir beceri olarak tüm derslerde önemlidir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Öğretmenlerin </a:t>
            </a:r>
            <a:r>
              <a:rPr lang="tr-TR" dirty="0"/>
              <a:t>eğitim süreçlerine entegre etmesi gereken bir beceridir.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544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895</Words>
  <Application>Microsoft Office PowerPoint</Application>
  <PresentationFormat>Geniş ekran</PresentationFormat>
  <Paragraphs>95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Teması</vt:lpstr>
      <vt:lpstr>Medya Okuryazarlığı</vt:lpstr>
      <vt:lpstr>Bilgi Okuryazarlığı Nedir?</vt:lpstr>
      <vt:lpstr>📌 Bilgi Okuryazarlığının Bileşenleri </vt:lpstr>
      <vt:lpstr>📌 Bilgi Okuryazarlığının Bileşenleri </vt:lpstr>
      <vt:lpstr>📌 Bilgi Okuryazarlığının Bileşenleri </vt:lpstr>
      <vt:lpstr>📌 Bilgi Okuryazarının Özellikleri </vt:lpstr>
      <vt:lpstr>📌 Bilgi Okuryazarlığı ile İlişkili Beceriler </vt:lpstr>
      <vt:lpstr>📌 Bilgi Okuryazarlığı ile İlişkili Beceriler </vt:lpstr>
      <vt:lpstr>📌 Bilgi Okuryazarlığının Eğitimle İlişkisi </vt:lpstr>
      <vt:lpstr>📌 Bilgi Okuryazarlığının Eğitimle İlişkisi </vt:lpstr>
      <vt:lpstr>📌 Sonuç olarak </vt:lpstr>
      <vt:lpstr>📌 Bilgi Okuryazarlığının Bileşenleri: Somut Örnek </vt:lpstr>
      <vt:lpstr>📌 Bilgi Okuryazarlığının Bileşenleri: Somut Örnek </vt:lpstr>
      <vt:lpstr>📌 Bilgi Okuryazarlığının Bileşenleri: Somut Örnek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Medya Okuryazarlığı</dc:title>
  <dc:creator>Microsoft hesabı</dc:creator>
  <cp:lastModifiedBy>Microsoft hesabı</cp:lastModifiedBy>
  <cp:revision>24</cp:revision>
  <dcterms:created xsi:type="dcterms:W3CDTF">2025-09-23T11:24:03Z</dcterms:created>
  <dcterms:modified xsi:type="dcterms:W3CDTF">2025-09-24T12:45:00Z</dcterms:modified>
</cp:coreProperties>
</file>